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78" r:id="rId5"/>
    <p:sldId id="279" r:id="rId6"/>
    <p:sldId id="280" r:id="rId7"/>
    <p:sldId id="281" r:id="rId8"/>
    <p:sldId id="285" r:id="rId9"/>
    <p:sldId id="283" r:id="rId10"/>
    <p:sldId id="284" r:id="rId11"/>
    <p:sldId id="282" r:id="rId12"/>
    <p:sldId id="277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C8073A-0EA2-490A-ADD0-8125E92C9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3AA5CDD-6A1B-42C6-9E67-03362ED7DE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243A4B-7389-4021-9958-4387A55A6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A617-4B62-4E96-A7A7-FD3BD03F8645}" type="datetimeFigureOut">
              <a:rPr kumimoji="1" lang="ja-JP" altLang="en-US" smtClean="0"/>
              <a:t>2021/12/11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51F640-61F1-4E7C-91A7-D212EA5F4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3AE9790-FDED-4D7F-851D-C8C98181E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F6E7-2081-4321-AFF5-51FEE9F44F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4582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9D6B97-CB4A-49D7-9434-8A363A04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A9A2DAA-F855-44D8-BFA9-AFF78BCE57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60C743-B7F3-45E7-AE23-BED66FC3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A617-4B62-4E96-A7A7-FD3BD03F8645}" type="datetimeFigureOut">
              <a:rPr kumimoji="1" lang="ja-JP" altLang="en-US" smtClean="0"/>
              <a:t>2021/12/11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0610B1-1682-4A15-8B22-9B8CB0154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21346E-2B7E-4496-A035-D1DE06F72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F6E7-2081-4321-AFF5-51FEE9F44F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207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7EF2FFF-5F83-49BF-ADEF-66655D4D2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95A7F0D-D315-4E3A-AF37-110A03E81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68D32F5-0EEB-4A91-A989-D986DE473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A617-4B62-4E96-A7A7-FD3BD03F8645}" type="datetimeFigureOut">
              <a:rPr kumimoji="1" lang="ja-JP" altLang="en-US" smtClean="0"/>
              <a:t>2021/12/11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E1CBD7D-52AA-4416-AB1A-0320FADDA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EE99AEF-3BEA-42EA-950F-8510B0FA8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F6E7-2081-4321-AFF5-51FEE9F44F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906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E2194C-1CB3-41E2-938D-E8FF15031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D85179-52DB-4C8C-81C8-910B1A3AA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4DE962-C225-40E8-BED7-8D2C4BDD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A617-4B62-4E96-A7A7-FD3BD03F8645}" type="datetimeFigureOut">
              <a:rPr kumimoji="1" lang="ja-JP" altLang="en-US" smtClean="0"/>
              <a:t>2021/12/11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0A099B-6B43-4319-8029-8532FA825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C65871-1CF4-41D1-8F69-71757BFD9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F6E7-2081-4321-AFF5-51FEE9F44F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6705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B1CDD5-EB7B-415E-B0DC-13F85CD1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275DD64-C464-4158-BBD9-3CFC6601D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84EBBCF-6026-4B00-BE70-C59647B0A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A617-4B62-4E96-A7A7-FD3BD03F8645}" type="datetimeFigureOut">
              <a:rPr kumimoji="1" lang="ja-JP" altLang="en-US" smtClean="0"/>
              <a:t>2021/12/11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B221C71-DC50-4665-A382-C752E9CA0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F0971F6-3F7B-4EBC-B1B4-393B62CA6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F6E7-2081-4321-AFF5-51FEE9F44F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0560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8493C6-9CDE-4E87-88DF-EC0E6C232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6926D6-F735-4701-9445-2E639C43EC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F14F401-F37B-454E-968F-4EA55ABD7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3C9DC5A-8409-49F9-A1A7-09FEBE972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A617-4B62-4E96-A7A7-FD3BD03F8645}" type="datetimeFigureOut">
              <a:rPr kumimoji="1" lang="ja-JP" altLang="en-US" smtClean="0"/>
              <a:t>2021/12/11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B90CD23-DA21-4B55-98D9-C175B5A34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5318F61-29B3-4531-8B89-09CE0256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F6E7-2081-4321-AFF5-51FEE9F44F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4643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FE3741-368B-46BF-B17F-A20EF02CA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98FBE97-B673-4890-87CD-418029E17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A3B71CF-7FB5-46DD-AD81-180780994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3496B3C-5B0C-4BE6-B8E6-FD13083374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E89CC25-CB09-4368-8367-7EE21CA94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64C0A77-3D63-4275-B1BD-BE41FE94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A617-4B62-4E96-A7A7-FD3BD03F8645}" type="datetimeFigureOut">
              <a:rPr kumimoji="1" lang="ja-JP" altLang="en-US" smtClean="0"/>
              <a:t>2021/12/11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A211CDE-E855-442C-9C40-866732B32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60CC60F-0D3E-4C48-9589-0A88F4591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F6E7-2081-4321-AFF5-51FEE9F44F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556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0F8CAB-940F-4DA2-AC53-07B874D86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40E1AB2-DBFF-4E40-8281-0D8E362DC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A617-4B62-4E96-A7A7-FD3BD03F8645}" type="datetimeFigureOut">
              <a:rPr kumimoji="1" lang="ja-JP" altLang="en-US" smtClean="0"/>
              <a:t>2021/12/11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3BE5C37-604A-426F-BE08-ADB5A55AC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3957272-0822-41B3-AA05-C22C3B6A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F6E7-2081-4321-AFF5-51FEE9F44F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9753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46EE082-6EE2-4A75-8942-BBB9F3019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A617-4B62-4E96-A7A7-FD3BD03F8645}" type="datetimeFigureOut">
              <a:rPr kumimoji="1" lang="ja-JP" altLang="en-US" smtClean="0"/>
              <a:t>2021/12/11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446EC17-489C-4D27-B9A7-06BD6A86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FC7098-D69C-4F3B-8BF9-B6F542FB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F6E7-2081-4321-AFF5-51FEE9F44F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025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22B0A4-F5A9-4833-8647-D5B97065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8A6BA2-0753-40B5-B185-FA8BB87C8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2C2AFC9-C315-4A39-976B-87B43CB88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5303D1E-61DB-4374-B9FB-EEBE48A5F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A617-4B62-4E96-A7A7-FD3BD03F8645}" type="datetimeFigureOut">
              <a:rPr kumimoji="1" lang="ja-JP" altLang="en-US" smtClean="0"/>
              <a:t>2021/12/11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CD05991-5152-44C7-B5AD-8B33E0A9F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F98E6A5-44AD-4EF5-A17A-3ED76D218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F6E7-2081-4321-AFF5-51FEE9F44F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3111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12029D-CD31-484D-95FE-779032D96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BA68688-6540-4559-A00E-4F702957FE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744CADD-C89B-4B2A-85AA-88CD49A95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B0B1B2A-3EAD-49F3-8A7E-B4D001D74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A617-4B62-4E96-A7A7-FD3BD03F8645}" type="datetimeFigureOut">
              <a:rPr kumimoji="1" lang="ja-JP" altLang="en-US" smtClean="0"/>
              <a:t>2021/12/11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0D9BC51-3906-4074-B538-8FB5CBE29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1A47C51-D116-41EE-8BA9-CF577684A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F6E7-2081-4321-AFF5-51FEE9F44F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7642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396E083-3ECA-4B2B-8AB2-D3EB555D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109D3ED-F478-4296-A413-257E40099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5F8341C-C10D-428C-824E-4FDFC50EB1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8A617-4B62-4E96-A7A7-FD3BD03F8645}" type="datetimeFigureOut">
              <a:rPr kumimoji="1" lang="ja-JP" altLang="en-US" smtClean="0"/>
              <a:t>2021/12/11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3C2949B-F06C-4012-910B-825095A97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17F4066-90C2-4433-90E6-2B37420CC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BF6E7-2081-4321-AFF5-51FEE9F44F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1574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B5E8FE-168C-436F-9B06-DF8CD63829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週報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06728E3-DEA6-4CE3-A053-ADC1FB96D4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2021/12/03~12/10</a:t>
            </a:r>
          </a:p>
          <a:p>
            <a:r>
              <a:rPr lang="en-US" altLang="ja-JP" dirty="0"/>
              <a:t>21P2033 </a:t>
            </a:r>
            <a:r>
              <a:rPr lang="ja-JP" altLang="en-US" dirty="0"/>
              <a:t>山田竜輝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0014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60B9F8-079A-4498-938C-AFCFE1FE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b="1" dirty="0"/>
              <a:t>送信機のスティック操作を</a:t>
            </a:r>
            <a:br>
              <a:rPr kumimoji="1" lang="en-US" altLang="ja-JP" b="1" dirty="0"/>
            </a:br>
            <a:r>
              <a:rPr kumimoji="1" lang="ja-JP" altLang="en-US" b="1" dirty="0"/>
              <a:t>　　　　　　　　　</a:t>
            </a:r>
            <a:r>
              <a:rPr kumimoji="1" lang="en-US" altLang="ja-JP" b="1" dirty="0"/>
              <a:t>Simulink</a:t>
            </a:r>
            <a:r>
              <a:rPr kumimoji="1" lang="ja-JP" altLang="en-US" b="1" dirty="0"/>
              <a:t>モデルで可視化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5DAF24F-9E5E-4287-AC6E-7093C1E63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973" y="1690688"/>
            <a:ext cx="5664477" cy="5060160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D3F0539-4160-425C-BC87-16938C3FF843}"/>
              </a:ext>
            </a:extLst>
          </p:cNvPr>
          <p:cNvSpPr txBox="1"/>
          <p:nvPr/>
        </p:nvSpPr>
        <p:spPr>
          <a:xfrm>
            <a:off x="7681956" y="2505670"/>
            <a:ext cx="38779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スティック状態：</a:t>
            </a:r>
            <a:endParaRPr lang="en-US" altLang="ja-JP" b="1" dirty="0"/>
          </a:p>
          <a:p>
            <a:r>
              <a:rPr lang="ja-JP" altLang="en-US" b="1" dirty="0"/>
              <a:t>　スティックは動かしていない状態</a:t>
            </a:r>
            <a:endParaRPr kumimoji="1" lang="en-US" altLang="ja-JP" b="1" dirty="0"/>
          </a:p>
          <a:p>
            <a:endParaRPr kumimoji="1" lang="en-US" altLang="ja-JP" b="1" dirty="0"/>
          </a:p>
          <a:p>
            <a:r>
              <a:rPr kumimoji="1" lang="ja-JP" altLang="en-US" b="1" dirty="0"/>
              <a:t>補足情報：</a:t>
            </a:r>
            <a:endParaRPr kumimoji="1" lang="en-US" altLang="ja-JP" b="1" dirty="0"/>
          </a:p>
          <a:p>
            <a:r>
              <a:rPr kumimoji="1" lang="ja-JP" altLang="en-US" b="1" dirty="0"/>
              <a:t>　基本的にスティック操作情報は、</a:t>
            </a:r>
            <a:endParaRPr kumimoji="1" lang="en-US" altLang="ja-JP" b="1" dirty="0"/>
          </a:p>
          <a:p>
            <a:r>
              <a:rPr lang="ja-JP" altLang="en-US" b="1" dirty="0"/>
              <a:t>　</a:t>
            </a:r>
            <a:r>
              <a:rPr lang="en-US" altLang="ja-JP" b="1" dirty="0"/>
              <a:t>1000~2000</a:t>
            </a:r>
            <a:r>
              <a:rPr lang="ja-JP" altLang="en-US" b="1" dirty="0"/>
              <a:t>と決まっている。</a:t>
            </a:r>
            <a:endParaRPr lang="en-US" altLang="ja-JP" b="1" dirty="0"/>
          </a:p>
          <a:p>
            <a:r>
              <a:rPr kumimoji="1" lang="ja-JP" altLang="en-US" b="1" dirty="0"/>
              <a:t>　（</a:t>
            </a:r>
            <a:r>
              <a:rPr kumimoji="1" lang="en-US" altLang="ja-JP" b="1" dirty="0" err="1"/>
              <a:t>ArduPilot</a:t>
            </a:r>
            <a:r>
              <a:rPr kumimoji="1" lang="en-US" altLang="ja-JP" b="1" dirty="0"/>
              <a:t> </a:t>
            </a:r>
            <a:r>
              <a:rPr kumimoji="1" lang="ja-JP" altLang="en-US" b="1" dirty="0"/>
              <a:t>公式ホームページ）</a:t>
            </a:r>
          </a:p>
        </p:txBody>
      </p:sp>
    </p:spTree>
    <p:extLst>
      <p:ext uri="{BB962C8B-B14F-4D97-AF65-F5344CB8AC3E}">
        <p14:creationId xmlns:p14="http://schemas.microsoft.com/office/powerpoint/2010/main" val="1052316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16F58D-B2E7-4CFE-A407-4D44EAF2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今後の実施事項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38737CD-7E12-4DB5-AA9E-E5758F73C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b="1" dirty="0"/>
              <a:t>緯度・経度を</a:t>
            </a:r>
            <a:r>
              <a:rPr kumimoji="1" lang="en-US" altLang="ja-JP" b="1" dirty="0" err="1"/>
              <a:t>xy</a:t>
            </a:r>
            <a:r>
              <a:rPr kumimoji="1" lang="ja-JP" altLang="en-US" b="1" dirty="0"/>
              <a:t>座標に変換する</a:t>
            </a:r>
            <a:endParaRPr kumimoji="1" lang="en-US" altLang="ja-JP" b="1" dirty="0"/>
          </a:p>
          <a:p>
            <a:pPr marL="0" indent="0">
              <a:buNone/>
            </a:pPr>
            <a:r>
              <a:rPr kumimoji="1" lang="en-US" altLang="ja-JP" b="1" dirty="0"/>
              <a:t>                                    </a:t>
            </a:r>
            <a:r>
              <a:rPr kumimoji="1" lang="ja-JP" altLang="en-US" b="1" dirty="0"/>
              <a:t>（</a:t>
            </a:r>
            <a:r>
              <a:rPr kumimoji="1" lang="en-US" altLang="ja-JP" b="1" dirty="0"/>
              <a:t>Simulink</a:t>
            </a:r>
            <a:r>
              <a:rPr kumimoji="1" lang="ja-JP" altLang="en-US" b="1" dirty="0"/>
              <a:t>実装の問題解決）</a:t>
            </a:r>
            <a:endParaRPr kumimoji="1" lang="en-US" altLang="ja-JP" b="1" dirty="0"/>
          </a:p>
          <a:p>
            <a:r>
              <a:rPr kumimoji="1" lang="ja-JP" altLang="en-US" b="1" dirty="0"/>
              <a:t>赤本</a:t>
            </a:r>
            <a:r>
              <a:rPr kumimoji="1" lang="en-US" altLang="ja-JP" b="1" dirty="0"/>
              <a:t>10</a:t>
            </a:r>
            <a:r>
              <a:rPr kumimoji="1" lang="ja-JP" altLang="en-US" b="1" dirty="0"/>
              <a:t>ページ読む</a:t>
            </a:r>
            <a:endParaRPr kumimoji="1" lang="en-US" altLang="ja-JP" b="1" dirty="0"/>
          </a:p>
          <a:p>
            <a:r>
              <a:rPr lang="en-US" altLang="ja-JP" b="1" dirty="0"/>
              <a:t>PWM</a:t>
            </a:r>
            <a:r>
              <a:rPr lang="ja-JP" altLang="en-US" b="1" dirty="0"/>
              <a:t>での</a:t>
            </a:r>
            <a:r>
              <a:rPr lang="en-US" altLang="ja-JP" b="1" dirty="0"/>
              <a:t>rover</a:t>
            </a:r>
            <a:r>
              <a:rPr lang="ja-JP" altLang="en-US" b="1" dirty="0"/>
              <a:t>モーター制御（再度原因分析と解決方法）</a:t>
            </a:r>
            <a:endParaRPr lang="en-US" altLang="ja-JP" b="1" dirty="0"/>
          </a:p>
          <a:p>
            <a:r>
              <a:rPr kumimoji="1" lang="ja-JP" altLang="en-US" b="1" dirty="0"/>
              <a:t>無線通信実装（</a:t>
            </a:r>
            <a:r>
              <a:rPr kumimoji="1" lang="en-US" altLang="ja-JP" b="1" dirty="0" err="1"/>
              <a:t>mavlink</a:t>
            </a:r>
            <a:r>
              <a:rPr kumimoji="1" lang="ja-JP" altLang="en-US" b="1" dirty="0"/>
              <a:t>と無線モジュール）</a:t>
            </a:r>
            <a:endParaRPr kumimoji="1" lang="en-US" altLang="ja-JP" b="1" dirty="0"/>
          </a:p>
          <a:p>
            <a:r>
              <a:rPr kumimoji="1" lang="ja-JP" altLang="en-US" b="1" dirty="0"/>
              <a:t>受信機で計算してくれる。</a:t>
            </a:r>
            <a:endParaRPr kumimoji="1" lang="en-US" altLang="ja-JP" b="1" dirty="0"/>
          </a:p>
          <a:p>
            <a:endParaRPr kumimoji="1" lang="en-US" altLang="ja-JP" b="1" dirty="0"/>
          </a:p>
          <a:p>
            <a:endParaRPr kumimoji="1" lang="en-US" altLang="ja-JP" b="1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653B8B-23E0-47B0-8C04-2B2B2712F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574" y="4016375"/>
            <a:ext cx="2295525" cy="22955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42FE4A4-774E-4A07-8DD5-BA6A6D7B3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291" y="4286249"/>
            <a:ext cx="1544582" cy="245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14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3EB8A0-D5B5-4DAA-8617-B647A55E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研究背景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27BBE54-A05B-4213-8ED8-0D89139F5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現在の技術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ドローンの自動制御についてメリット</a:t>
            </a:r>
            <a:endParaRPr lang="en-US" altLang="ja-JP" dirty="0"/>
          </a:p>
          <a:p>
            <a:r>
              <a:rPr kumimoji="1" lang="ja-JP" altLang="en-US" dirty="0"/>
              <a:t>現在の自動制御に関する問題点・デメリット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橋の下やビルの間など</a:t>
            </a:r>
            <a:r>
              <a:rPr lang="en-US" altLang="ja-JP" dirty="0"/>
              <a:t>GPS</a:t>
            </a:r>
            <a:r>
              <a:rPr lang="ja-JP" altLang="en-US" dirty="0"/>
              <a:t>の精度劣化</a:t>
            </a:r>
            <a:endParaRPr kumimoji="1" lang="en-US" altLang="ja-JP" dirty="0"/>
          </a:p>
          <a:p>
            <a:r>
              <a:rPr lang="ja-JP" altLang="en-US" dirty="0"/>
              <a:t>解決策（自分を研究する意味、社会貢献をする）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カルマンフィルタを用いて、</a:t>
            </a:r>
            <a:r>
              <a:rPr lang="en-US" altLang="ja-JP" dirty="0"/>
              <a:t>GPS</a:t>
            </a:r>
            <a:r>
              <a:rPr lang="ja-JP" altLang="en-US" dirty="0"/>
              <a:t>の精度を</a:t>
            </a:r>
            <a:r>
              <a:rPr lang="en-US" altLang="ja-JP" dirty="0"/>
              <a:t>Pixhawk(</a:t>
            </a:r>
            <a:r>
              <a:rPr lang="ja-JP" altLang="en-US" dirty="0"/>
              <a:t>フライトコントローラ</a:t>
            </a:r>
            <a:r>
              <a:rPr lang="en-US" altLang="ja-JP" dirty="0"/>
              <a:t>)</a:t>
            </a:r>
            <a:r>
              <a:rPr lang="ja-JP" altLang="en-US" dirty="0"/>
              <a:t>の加速度センサで補填する作業を行う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65719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36FEAC-DB03-4642-96B3-78B06B93D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今週</a:t>
            </a:r>
            <a:r>
              <a:rPr kumimoji="1" lang="ja-JP" altLang="en-US" b="1" dirty="0"/>
              <a:t>の実施事項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560B98-D93C-4A96-AEEB-D4AA36219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b="1" dirty="0"/>
              <a:t>緯度・経度を</a:t>
            </a:r>
            <a:r>
              <a:rPr kumimoji="1" lang="en-US" altLang="ja-JP" b="1" dirty="0" err="1"/>
              <a:t>xy</a:t>
            </a:r>
            <a:r>
              <a:rPr kumimoji="1" lang="ja-JP" altLang="en-US" b="1" dirty="0"/>
              <a:t>座標に変換する</a:t>
            </a:r>
            <a:endParaRPr kumimoji="1" lang="en-US" altLang="ja-JP" b="1" dirty="0"/>
          </a:p>
          <a:p>
            <a:pPr marL="0" indent="0">
              <a:buNone/>
            </a:pPr>
            <a:r>
              <a:rPr kumimoji="1" lang="en-US" altLang="ja-JP" b="1" dirty="0"/>
              <a:t>             </a:t>
            </a:r>
            <a:r>
              <a:rPr kumimoji="1" lang="ja-JP" altLang="en-US" b="1" dirty="0"/>
              <a:t>（コード問題解決・</a:t>
            </a:r>
            <a:r>
              <a:rPr kumimoji="1" lang="en-US" altLang="ja-JP" b="1" dirty="0"/>
              <a:t>Simulink model</a:t>
            </a:r>
            <a:r>
              <a:rPr kumimoji="1" lang="ja-JP" altLang="en-US" b="1" dirty="0"/>
              <a:t>・</a:t>
            </a:r>
            <a:r>
              <a:rPr kumimoji="1" lang="en-US" altLang="ja-JP" b="1" dirty="0"/>
              <a:t>MATLAB</a:t>
            </a:r>
            <a:r>
              <a:rPr kumimoji="1" lang="ja-JP" altLang="en-US" b="1" dirty="0"/>
              <a:t>実装）</a:t>
            </a:r>
            <a:endParaRPr kumimoji="1" lang="en-US" altLang="ja-JP" b="1" dirty="0"/>
          </a:p>
          <a:p>
            <a:r>
              <a:rPr kumimoji="1" lang="ja-JP" altLang="en-US" b="1" dirty="0"/>
              <a:t>送信機のスティック情報を</a:t>
            </a:r>
            <a:r>
              <a:rPr kumimoji="1" lang="en-US" altLang="ja-JP" b="1" dirty="0"/>
              <a:t>Simulink</a:t>
            </a:r>
            <a:r>
              <a:rPr kumimoji="1" lang="ja-JP" altLang="en-US" b="1" dirty="0"/>
              <a:t>モデルで可視化</a:t>
            </a:r>
            <a:endParaRPr lang="en-US" altLang="ja-JP" b="1" dirty="0"/>
          </a:p>
          <a:p>
            <a:r>
              <a:rPr kumimoji="1" lang="ja-JP" altLang="en-US" b="1" dirty="0"/>
              <a:t>赤本</a:t>
            </a:r>
            <a:r>
              <a:rPr kumimoji="1" lang="en-US" altLang="ja-JP" b="1" dirty="0"/>
              <a:t>10</a:t>
            </a:r>
            <a:r>
              <a:rPr kumimoji="1" lang="ja-JP" altLang="en-US" b="1" dirty="0"/>
              <a:t>ページ読む</a:t>
            </a:r>
            <a:endParaRPr kumimoji="1" lang="en-US" altLang="ja-JP" b="1" dirty="0"/>
          </a:p>
          <a:p>
            <a:endParaRPr kumimoji="1" lang="en-US" altLang="ja-JP" b="1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704313E-DCE5-4EE6-8C4A-B6CA5C4A5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377" y="3857624"/>
            <a:ext cx="1544582" cy="245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38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E6C120-F1A6-4D5B-A490-D28DDF44C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b="1" dirty="0"/>
              <a:t>緯度・経度を</a:t>
            </a:r>
            <a:r>
              <a:rPr kumimoji="1" lang="en-US" altLang="ja-JP" b="1" dirty="0" err="1"/>
              <a:t>xy</a:t>
            </a:r>
            <a:r>
              <a:rPr kumimoji="1" lang="ja-JP" altLang="en-US" b="1" dirty="0"/>
              <a:t>座標に変換する</a:t>
            </a:r>
            <a:br>
              <a:rPr kumimoji="1" lang="en-US" altLang="ja-JP" b="1" dirty="0"/>
            </a:br>
            <a:r>
              <a:rPr kumimoji="1" lang="ja-JP" altLang="en-US" b="1" dirty="0"/>
              <a:t>　　　　　　　　　　　（コード問題解決）</a:t>
            </a:r>
            <a:endParaRPr kumimoji="1" lang="ja-JP" altLang="en-US" dirty="0"/>
          </a:p>
        </p:txBody>
      </p:sp>
      <p:pic>
        <p:nvPicPr>
          <p:cNvPr id="4" name="コンテンツ プレースホルダー 4">
            <a:extLst>
              <a:ext uri="{FF2B5EF4-FFF2-40B4-BE49-F238E27FC236}">
                <a16:creationId xmlns:a16="http://schemas.microsoft.com/office/drawing/2014/main" id="{C35C29C4-EF14-42B6-8AA9-6475423CC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69" y="1728788"/>
            <a:ext cx="6341661" cy="4351338"/>
          </a:xfr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56BD1B1-78F3-41EB-B451-AAAD053BE0C4}"/>
              </a:ext>
            </a:extLst>
          </p:cNvPr>
          <p:cNvSpPr/>
          <p:nvPr/>
        </p:nvSpPr>
        <p:spPr>
          <a:xfrm>
            <a:off x="7038975" y="2514600"/>
            <a:ext cx="4810125" cy="3209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0B1339E-D91F-4FC3-9F5B-0049A04A024D}"/>
              </a:ext>
            </a:extLst>
          </p:cNvPr>
          <p:cNvSpPr txBox="1"/>
          <p:nvPr/>
        </p:nvSpPr>
        <p:spPr>
          <a:xfrm>
            <a:off x="7296151" y="2877919"/>
            <a:ext cx="46281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問題点：</a:t>
            </a:r>
            <a:endParaRPr kumimoji="1" lang="en-US" altLang="ja-JP" dirty="0">
              <a:solidFill>
                <a:schemeClr val="bg1"/>
              </a:solidFill>
            </a:endParaRPr>
          </a:p>
          <a:p>
            <a:r>
              <a:rPr lang="ja-JP" altLang="en-US" dirty="0">
                <a:solidFill>
                  <a:schemeClr val="bg1"/>
                </a:solidFill>
              </a:rPr>
              <a:t>　配列インデックスが間違っている問題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kumimoji="1" lang="ja-JP" altLang="en-US" dirty="0">
                <a:solidFill>
                  <a:schemeClr val="bg1"/>
                </a:solidFill>
              </a:rPr>
              <a:t>原因点：</a:t>
            </a:r>
            <a:endParaRPr kumimoji="1" lang="en-US" altLang="ja-JP" dirty="0">
              <a:solidFill>
                <a:schemeClr val="bg1"/>
              </a:solidFill>
            </a:endParaRPr>
          </a:p>
          <a:p>
            <a:r>
              <a:rPr lang="ja-JP" altLang="en-US" dirty="0">
                <a:solidFill>
                  <a:schemeClr val="bg1"/>
                </a:solidFill>
              </a:rPr>
              <a:t>　配列要素を</a:t>
            </a:r>
            <a:r>
              <a:rPr lang="en-US" altLang="ja-JP" dirty="0">
                <a:solidFill>
                  <a:schemeClr val="bg1"/>
                </a:solidFill>
              </a:rPr>
              <a:t>0</a:t>
            </a:r>
            <a:r>
              <a:rPr lang="ja-JP" altLang="en-US" dirty="0">
                <a:solidFill>
                  <a:schemeClr val="bg1"/>
                </a:solidFill>
              </a:rPr>
              <a:t>に指定していたことが原因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kumimoji="1" lang="ja-JP" altLang="en-US" dirty="0">
                <a:solidFill>
                  <a:schemeClr val="bg1"/>
                </a:solidFill>
              </a:rPr>
              <a:t>解決方法：</a:t>
            </a:r>
            <a:endParaRPr kumimoji="1" lang="en-US" altLang="ja-JP" dirty="0">
              <a:solidFill>
                <a:schemeClr val="bg1"/>
              </a:solidFill>
            </a:endParaRPr>
          </a:p>
          <a:p>
            <a:r>
              <a:rPr lang="ja-JP" altLang="en-US" dirty="0">
                <a:solidFill>
                  <a:schemeClr val="bg1"/>
                </a:solidFill>
              </a:rPr>
              <a:t>　配列要素を</a:t>
            </a:r>
            <a:r>
              <a:rPr lang="en-US" altLang="ja-JP" dirty="0">
                <a:solidFill>
                  <a:schemeClr val="bg1"/>
                </a:solidFill>
              </a:rPr>
              <a:t>1</a:t>
            </a:r>
            <a:r>
              <a:rPr lang="ja-JP" altLang="en-US" dirty="0">
                <a:solidFill>
                  <a:schemeClr val="bg1"/>
                </a:solidFill>
              </a:rPr>
              <a:t>として取得する。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83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3503B2-C22F-40D0-9721-787F16786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165893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b="1" dirty="0"/>
              <a:t>緯度・経度を</a:t>
            </a:r>
            <a:r>
              <a:rPr kumimoji="1" lang="en-US" altLang="ja-JP" b="1" dirty="0" err="1"/>
              <a:t>xy</a:t>
            </a:r>
            <a:r>
              <a:rPr kumimoji="1" lang="ja-JP" altLang="en-US" b="1" dirty="0"/>
              <a:t>座標に変換する</a:t>
            </a:r>
            <a:br>
              <a:rPr kumimoji="1" lang="en-US" altLang="ja-JP" b="1" dirty="0"/>
            </a:br>
            <a:r>
              <a:rPr kumimoji="1" lang="ja-JP" altLang="en-US" b="1" dirty="0"/>
              <a:t>　　　　　　　（</a:t>
            </a:r>
            <a:r>
              <a:rPr kumimoji="1" lang="en-US" altLang="ja-JP" b="1" dirty="0"/>
              <a:t>Simulink</a:t>
            </a:r>
            <a:r>
              <a:rPr lang="ja-JP" altLang="en-US" b="1" dirty="0"/>
              <a:t> </a:t>
            </a:r>
            <a:r>
              <a:rPr kumimoji="1" lang="en-US" altLang="ja-JP" b="1" dirty="0"/>
              <a:t>model</a:t>
            </a:r>
            <a:r>
              <a:rPr kumimoji="1" lang="ja-JP" altLang="en-US" b="1" dirty="0"/>
              <a:t>実装）</a:t>
            </a:r>
            <a:endParaRPr kumimoji="1" lang="ja-JP" altLang="en-US" dirty="0"/>
          </a:p>
        </p:txBody>
      </p:sp>
      <p:pic>
        <p:nvPicPr>
          <p:cNvPr id="13" name="コンテンツ プレースホルダー 12">
            <a:extLst>
              <a:ext uri="{FF2B5EF4-FFF2-40B4-BE49-F238E27FC236}">
                <a16:creationId xmlns:a16="http://schemas.microsoft.com/office/drawing/2014/main" id="{F740D227-E477-4EDD-9739-1E283FA2E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40" y="2332369"/>
            <a:ext cx="10150720" cy="3337849"/>
          </a:xfrm>
        </p:spPr>
      </p:pic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153AF8F-BEC7-4B0C-90ED-1AABBDEDD645}"/>
              </a:ext>
            </a:extLst>
          </p:cNvPr>
          <p:cNvCxnSpPr>
            <a:cxnSpLocks/>
          </p:cNvCxnSpPr>
          <p:nvPr/>
        </p:nvCxnSpPr>
        <p:spPr>
          <a:xfrm flipV="1">
            <a:off x="7448550" y="2618580"/>
            <a:ext cx="724676" cy="12961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E5727AA-4506-40D1-A8A8-2D363C780E4D}"/>
              </a:ext>
            </a:extLst>
          </p:cNvPr>
          <p:cNvSpPr txBox="1"/>
          <p:nvPr/>
        </p:nvSpPr>
        <p:spPr>
          <a:xfrm>
            <a:off x="6421725" y="4924979"/>
            <a:ext cx="277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緯度、経度を</a:t>
            </a:r>
            <a:r>
              <a:rPr kumimoji="1" lang="en-US" altLang="ja-JP" b="1" dirty="0" err="1"/>
              <a:t>x,y</a:t>
            </a:r>
            <a:r>
              <a:rPr kumimoji="1" lang="ja-JP" altLang="en-US" b="1" dirty="0"/>
              <a:t>座標変換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B491396A-5940-44D1-9B45-C97A5000E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226" y="1639887"/>
            <a:ext cx="2855094" cy="195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33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95FB34-DFAC-482F-9039-E733959F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緯度・経度を</a:t>
            </a:r>
            <a:r>
              <a:rPr kumimoji="1" lang="en-US" altLang="ja-JP" b="1" dirty="0" err="1"/>
              <a:t>xy</a:t>
            </a:r>
            <a:r>
              <a:rPr kumimoji="1" lang="ja-JP" altLang="en-US" b="1" dirty="0"/>
              <a:t>座標に変換する</a:t>
            </a:r>
            <a:br>
              <a:rPr kumimoji="1" lang="en-US" altLang="ja-JP" b="1" dirty="0"/>
            </a:br>
            <a:r>
              <a:rPr kumimoji="1" lang="ja-JP" altLang="en-US" b="1" dirty="0"/>
              <a:t>　　　　　　　　　　（</a:t>
            </a:r>
            <a:r>
              <a:rPr kumimoji="1" lang="en-US" altLang="ja-JP" b="1" dirty="0"/>
              <a:t>Simulink</a:t>
            </a:r>
            <a:r>
              <a:rPr kumimoji="1" lang="ja-JP" altLang="en-US" b="1" dirty="0"/>
              <a:t>実装後）</a:t>
            </a:r>
            <a:endParaRPr kumimoji="1" lang="ja-JP" altLang="en-US" dirty="0"/>
          </a:p>
        </p:txBody>
      </p:sp>
      <p:pic>
        <p:nvPicPr>
          <p:cNvPr id="4" name="コンテンツ プレースホルダー 12">
            <a:extLst>
              <a:ext uri="{FF2B5EF4-FFF2-40B4-BE49-F238E27FC236}">
                <a16:creationId xmlns:a16="http://schemas.microsoft.com/office/drawing/2014/main" id="{4BDFFC0B-296A-4DD2-AE05-8F8FE94EC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49" y="1544725"/>
            <a:ext cx="6257926" cy="2057786"/>
          </a:xfr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BC36AB1-E525-4C91-8435-D2C426ED0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0822"/>
            <a:ext cx="12192000" cy="1782456"/>
          </a:xfrm>
          <a:prstGeom prst="rect">
            <a:avLst/>
          </a:prstGeom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1CC8A60-AD33-4BDD-AF3B-6E792FDF9911}"/>
              </a:ext>
            </a:extLst>
          </p:cNvPr>
          <p:cNvCxnSpPr/>
          <p:nvPr/>
        </p:nvCxnSpPr>
        <p:spPr>
          <a:xfrm>
            <a:off x="4191000" y="5124450"/>
            <a:ext cx="4343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70404A66-02FC-49A4-9551-9BE429C4C1FD}"/>
              </a:ext>
            </a:extLst>
          </p:cNvPr>
          <p:cNvCxnSpPr/>
          <p:nvPr/>
        </p:nvCxnSpPr>
        <p:spPr>
          <a:xfrm>
            <a:off x="4343400" y="3124200"/>
            <a:ext cx="876300" cy="1828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354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C341D8-8716-40DE-9BE4-921106E1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b="1" dirty="0"/>
              <a:t>緯度・経度を</a:t>
            </a:r>
            <a:r>
              <a:rPr kumimoji="1" lang="en-US" altLang="ja-JP" b="1" dirty="0" err="1"/>
              <a:t>xy</a:t>
            </a:r>
            <a:r>
              <a:rPr kumimoji="1" lang="ja-JP" altLang="en-US" b="1" dirty="0"/>
              <a:t>座標に変換する</a:t>
            </a:r>
            <a:br>
              <a:rPr kumimoji="1" lang="en-US" altLang="ja-JP" b="1" dirty="0"/>
            </a:br>
            <a:r>
              <a:rPr kumimoji="1" lang="ja-JP" altLang="en-US" b="1" dirty="0"/>
              <a:t>　　　　　　　　　　（</a:t>
            </a:r>
            <a:r>
              <a:rPr lang="en-US" altLang="ja-JP" b="1" dirty="0"/>
              <a:t>MATLAB</a:t>
            </a:r>
            <a:r>
              <a:rPr kumimoji="1" lang="ja-JP" altLang="en-US" b="1" dirty="0"/>
              <a:t>実装）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EC6EABD-49A0-48F8-945D-80A6C138E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31" y="1743268"/>
            <a:ext cx="5319167" cy="2590159"/>
          </a:xfr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4800F63-2987-4B6B-80FE-CECDFD27D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760" y="4122608"/>
            <a:ext cx="3855402" cy="2370267"/>
          </a:xfrm>
          <a:prstGeom prst="rect">
            <a:avLst/>
          </a:prstGeom>
        </p:spPr>
      </p:pic>
      <p:sp>
        <p:nvSpPr>
          <p:cNvPr id="10" name="矢印: 右 9">
            <a:extLst>
              <a:ext uri="{FF2B5EF4-FFF2-40B4-BE49-F238E27FC236}">
                <a16:creationId xmlns:a16="http://schemas.microsoft.com/office/drawing/2014/main" id="{4801E382-45DF-4E2C-BA03-5D968AA0A3F8}"/>
              </a:ext>
            </a:extLst>
          </p:cNvPr>
          <p:cNvSpPr/>
          <p:nvPr/>
        </p:nvSpPr>
        <p:spPr>
          <a:xfrm>
            <a:off x="5886450" y="2381250"/>
            <a:ext cx="605008" cy="104775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50FA9C7C-B6E2-4742-A602-D69E0542E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760" y="2143125"/>
            <a:ext cx="3552825" cy="1285875"/>
          </a:xfrm>
          <a:prstGeom prst="rect">
            <a:avLst/>
          </a:prstGeom>
        </p:spPr>
      </p:pic>
      <p:sp>
        <p:nvSpPr>
          <p:cNvPr id="14" name="矢印: 下 13">
            <a:extLst>
              <a:ext uri="{FF2B5EF4-FFF2-40B4-BE49-F238E27FC236}">
                <a16:creationId xmlns:a16="http://schemas.microsoft.com/office/drawing/2014/main" id="{6CE97763-4C63-401F-98ED-1BCFBC77D926}"/>
              </a:ext>
            </a:extLst>
          </p:cNvPr>
          <p:cNvSpPr/>
          <p:nvPr/>
        </p:nvSpPr>
        <p:spPr>
          <a:xfrm>
            <a:off x="8613461" y="3465383"/>
            <a:ext cx="762000" cy="65722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BB0BD752-33CF-40F7-9D41-EB5E4EFF5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316" y="4523887"/>
            <a:ext cx="3590925" cy="1419225"/>
          </a:xfrm>
          <a:prstGeom prst="rect">
            <a:avLst/>
          </a:prstGeom>
        </p:spPr>
      </p:pic>
      <p:sp>
        <p:nvSpPr>
          <p:cNvPr id="17" name="加算記号 16">
            <a:extLst>
              <a:ext uri="{FF2B5EF4-FFF2-40B4-BE49-F238E27FC236}">
                <a16:creationId xmlns:a16="http://schemas.microsoft.com/office/drawing/2014/main" id="{FF675469-3909-4FE4-9661-B9B626868E68}"/>
              </a:ext>
            </a:extLst>
          </p:cNvPr>
          <p:cNvSpPr/>
          <p:nvPr/>
        </p:nvSpPr>
        <p:spPr>
          <a:xfrm rot="2570067">
            <a:off x="2417351" y="4955692"/>
            <a:ext cx="1565436" cy="1421184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8000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C776D4-77BC-4DF5-B024-97C1A914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b="1" dirty="0"/>
              <a:t>緯度・経度を</a:t>
            </a:r>
            <a:r>
              <a:rPr kumimoji="1" lang="en-US" altLang="ja-JP" b="1" dirty="0" err="1"/>
              <a:t>xy</a:t>
            </a:r>
            <a:r>
              <a:rPr kumimoji="1" lang="ja-JP" altLang="en-US" b="1" dirty="0"/>
              <a:t>座標に変換する</a:t>
            </a:r>
            <a:br>
              <a:rPr kumimoji="1" lang="en-US" altLang="ja-JP" b="1" dirty="0"/>
            </a:br>
            <a:r>
              <a:rPr kumimoji="1" lang="ja-JP" altLang="en-US" b="1" dirty="0"/>
              <a:t>　　　　　　　　　　　（</a:t>
            </a:r>
            <a:r>
              <a:rPr lang="en-US" altLang="ja-JP" b="1" dirty="0"/>
              <a:t>MATLAB</a:t>
            </a:r>
            <a:r>
              <a:rPr kumimoji="1" lang="ja-JP" altLang="en-US" b="1" dirty="0"/>
              <a:t>実装後）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13658A3-AFCC-4EBD-B1DE-2B2A0A550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18" y="1690688"/>
            <a:ext cx="6607163" cy="4351338"/>
          </a:xfr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0BD65EC-8513-41F8-90FE-1148CE399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33" y="1476567"/>
            <a:ext cx="4430704" cy="2723957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5CDDF0A-E3FB-4B12-9385-EA84C5CD1F26}"/>
              </a:ext>
            </a:extLst>
          </p:cNvPr>
          <p:cNvCxnSpPr/>
          <p:nvPr/>
        </p:nvCxnSpPr>
        <p:spPr>
          <a:xfrm flipV="1">
            <a:off x="2628900" y="2057400"/>
            <a:ext cx="3771900" cy="18859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108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A8FFDE-1516-4FCE-B773-A7C859CE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b="1" dirty="0"/>
              <a:t>緯度・経度を地図で反映させる</a:t>
            </a:r>
            <a:br>
              <a:rPr kumimoji="1" lang="en-US" altLang="ja-JP" b="1" dirty="0"/>
            </a:br>
            <a:r>
              <a:rPr kumimoji="1" lang="ja-JP" altLang="en-US" b="1" dirty="0"/>
              <a:t>　　　　　　　　　　　（</a:t>
            </a:r>
            <a:r>
              <a:rPr lang="en-US" altLang="ja-JP" b="1" dirty="0"/>
              <a:t>MATLAB</a:t>
            </a:r>
            <a:r>
              <a:rPr kumimoji="1" lang="ja-JP" altLang="en-US" b="1" dirty="0"/>
              <a:t>実装後）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1592E1B-375D-4CA4-9512-0E662F67754B}"/>
              </a:ext>
            </a:extLst>
          </p:cNvPr>
          <p:cNvSpPr txBox="1"/>
          <p:nvPr/>
        </p:nvSpPr>
        <p:spPr>
          <a:xfrm>
            <a:off x="3610232" y="354530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err="1"/>
              <a:t>g</a:t>
            </a:r>
            <a:r>
              <a:rPr kumimoji="1" lang="en-US" altLang="ja-JP" b="1" dirty="0" err="1"/>
              <a:t>eoplot</a:t>
            </a:r>
            <a:r>
              <a:rPr kumimoji="1" lang="ja-JP" altLang="en-US" b="1" dirty="0"/>
              <a:t>構文を使用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6C019AA-55B7-4F11-854A-9500997DB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56" y="4098271"/>
            <a:ext cx="5375351" cy="2637029"/>
          </a:xfrm>
          <a:prstGeom prst="rect">
            <a:avLst/>
          </a:prstGeom>
        </p:spPr>
      </p:pic>
      <p:sp>
        <p:nvSpPr>
          <p:cNvPr id="8" name="矢印: 右 7">
            <a:extLst>
              <a:ext uri="{FF2B5EF4-FFF2-40B4-BE49-F238E27FC236}">
                <a16:creationId xmlns:a16="http://schemas.microsoft.com/office/drawing/2014/main" id="{CA8AE4D6-5205-4A46-B414-91458A578DEE}"/>
              </a:ext>
            </a:extLst>
          </p:cNvPr>
          <p:cNvSpPr/>
          <p:nvPr/>
        </p:nvSpPr>
        <p:spPr>
          <a:xfrm rot="5400000">
            <a:off x="2333166" y="3170139"/>
            <a:ext cx="850086" cy="964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B75EE4E-AF18-4917-8C59-DDB5D633D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597" y="4112264"/>
            <a:ext cx="5279472" cy="2609041"/>
          </a:xfrm>
          <a:prstGeom prst="rect">
            <a:avLst/>
          </a:prstGeom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584B6A95-6ACE-454D-BADD-24ED45CA156C}"/>
              </a:ext>
            </a:extLst>
          </p:cNvPr>
          <p:cNvSpPr/>
          <p:nvPr/>
        </p:nvSpPr>
        <p:spPr>
          <a:xfrm>
            <a:off x="5936016" y="5184004"/>
            <a:ext cx="511728" cy="830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コンテンツ プレースホルダー 13">
            <a:extLst>
              <a:ext uri="{FF2B5EF4-FFF2-40B4-BE49-F238E27FC236}">
                <a16:creationId xmlns:a16="http://schemas.microsoft.com/office/drawing/2014/main" id="{18BD60A5-D8DC-41EB-A6E3-F1CB629F4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96585" y="1458309"/>
            <a:ext cx="2923248" cy="1797375"/>
          </a:xfrm>
          <a:prstGeom prst="rect">
            <a:avLst/>
          </a:prstGeom>
        </p:spPr>
      </p:pic>
      <p:pic>
        <p:nvPicPr>
          <p:cNvPr id="15" name="コンテンツ プレースホルダー 4">
            <a:extLst>
              <a:ext uri="{FF2B5EF4-FFF2-40B4-BE49-F238E27FC236}">
                <a16:creationId xmlns:a16="http://schemas.microsoft.com/office/drawing/2014/main" id="{9E8C5709-968A-4E43-8280-7D037C0BA1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49" y="1599030"/>
            <a:ext cx="3295936" cy="1604950"/>
          </a:xfrm>
          <a:prstGeom prst="rect">
            <a:avLst/>
          </a:prstGeom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2CED6234-0975-4442-B263-EA57344051BA}"/>
              </a:ext>
            </a:extLst>
          </p:cNvPr>
          <p:cNvSpPr/>
          <p:nvPr/>
        </p:nvSpPr>
        <p:spPr>
          <a:xfrm rot="10800000">
            <a:off x="4608454" y="1735689"/>
            <a:ext cx="850086" cy="964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3527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D1D4B1-5B67-4EE1-ACB5-9C846473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b="1" dirty="0"/>
              <a:t>送信機のスティック操作を</a:t>
            </a:r>
            <a:br>
              <a:rPr kumimoji="1" lang="en-US" altLang="ja-JP" b="1" dirty="0"/>
            </a:br>
            <a:r>
              <a:rPr kumimoji="1" lang="ja-JP" altLang="en-US" b="1" dirty="0"/>
              <a:t>　　　　　　　　　</a:t>
            </a:r>
            <a:r>
              <a:rPr kumimoji="1" lang="en-US" altLang="ja-JP" b="1" dirty="0"/>
              <a:t>Simulink</a:t>
            </a:r>
            <a:r>
              <a:rPr kumimoji="1" lang="ja-JP" altLang="en-US" b="1" dirty="0"/>
              <a:t>モデルで可視化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FCDB3F6A-A9FF-44E3-845D-7A3B859E8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601" y="812031"/>
            <a:ext cx="2195935" cy="2195935"/>
          </a:xfrm>
          <a:prstGeom prst="rect">
            <a:avLst/>
          </a:prstGeom>
        </p:spPr>
      </p:pic>
      <p:sp>
        <p:nvSpPr>
          <p:cNvPr id="5" name="矢印: 右 4">
            <a:extLst>
              <a:ext uri="{FF2B5EF4-FFF2-40B4-BE49-F238E27FC236}">
                <a16:creationId xmlns:a16="http://schemas.microsoft.com/office/drawing/2014/main" id="{D6E6CF0A-F575-4662-A63C-EEB5CFEE3FE3}"/>
              </a:ext>
            </a:extLst>
          </p:cNvPr>
          <p:cNvSpPr/>
          <p:nvPr/>
        </p:nvSpPr>
        <p:spPr>
          <a:xfrm>
            <a:off x="2867025" y="4848646"/>
            <a:ext cx="181927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EB2C30-FDF6-4A22-9C50-1318D1984F9D}"/>
              </a:ext>
            </a:extLst>
          </p:cNvPr>
          <p:cNvSpPr txBox="1"/>
          <p:nvPr/>
        </p:nvSpPr>
        <p:spPr>
          <a:xfrm>
            <a:off x="6854036" y="2475935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スティック操作を</a:t>
            </a:r>
            <a:endParaRPr kumimoji="1" lang="en-US" altLang="ja-JP" b="1" dirty="0"/>
          </a:p>
          <a:p>
            <a:r>
              <a:rPr lang="en-US" altLang="ja-JP" b="1" dirty="0"/>
              <a:t>Simulink model</a:t>
            </a:r>
            <a:r>
              <a:rPr lang="ja-JP" altLang="en-US" b="1" dirty="0"/>
              <a:t>で可視化</a:t>
            </a:r>
            <a:endParaRPr kumimoji="1" lang="ja-JP" altLang="en-US" b="1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6561DF7-3E4E-4EAD-B5BE-D54B25633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31" y="4325246"/>
            <a:ext cx="1999705" cy="150018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263861C-4BDC-44A3-B41D-583A42FC6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636" y="3429000"/>
            <a:ext cx="6810374" cy="2724149"/>
          </a:xfrm>
          <a:prstGeom prst="rect">
            <a:avLst/>
          </a:prstGeom>
        </p:spPr>
      </p:pic>
      <p:sp>
        <p:nvSpPr>
          <p:cNvPr id="10" name="矢印: 下 9">
            <a:extLst>
              <a:ext uri="{FF2B5EF4-FFF2-40B4-BE49-F238E27FC236}">
                <a16:creationId xmlns:a16="http://schemas.microsoft.com/office/drawing/2014/main" id="{CAA27DAD-F06B-4CEB-8D9C-DD2E59BA930F}"/>
              </a:ext>
            </a:extLst>
          </p:cNvPr>
          <p:cNvSpPr/>
          <p:nvPr/>
        </p:nvSpPr>
        <p:spPr>
          <a:xfrm>
            <a:off x="838200" y="3122266"/>
            <a:ext cx="876300" cy="9449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0989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</TotalTime>
  <Words>369</Words>
  <Application>Microsoft Office PowerPoint</Application>
  <PresentationFormat>ワイド画面</PresentationFormat>
  <Paragraphs>48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6" baseType="lpstr">
      <vt:lpstr>游ゴシック</vt:lpstr>
      <vt:lpstr>游ゴシック Light</vt:lpstr>
      <vt:lpstr>Arial</vt:lpstr>
      <vt:lpstr>Office テーマ</vt:lpstr>
      <vt:lpstr>週報</vt:lpstr>
      <vt:lpstr>今週の実施事項</vt:lpstr>
      <vt:lpstr>緯度・経度をxy座標に変換する 　　　　　　　　　　　（コード問題解決）</vt:lpstr>
      <vt:lpstr>緯度・経度をxy座標に変換する 　　　　　　　（Simulink model実装）</vt:lpstr>
      <vt:lpstr>緯度・経度をxy座標に変換する 　　　　　　　　　　（Simulink実装後）</vt:lpstr>
      <vt:lpstr>緯度・経度をxy座標に変換する 　　　　　　　　　　（MATLAB実装）</vt:lpstr>
      <vt:lpstr>緯度・経度をxy座標に変換する 　　　　　　　　　　　（MATLAB実装後）</vt:lpstr>
      <vt:lpstr>緯度・経度を地図で反映させる 　　　　　　　　　　　（MATLAB実装後）</vt:lpstr>
      <vt:lpstr>送信機のスティック操作を 　　　　　　　　　Simulinkモデルで可視化</vt:lpstr>
      <vt:lpstr>送信機のスティック操作を 　　　　　　　　　Simulinkモデルで可視化</vt:lpstr>
      <vt:lpstr>今後の実施事項</vt:lpstr>
      <vt:lpstr>研究背景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週報</dc:title>
  <dc:creator>山田　竜輝</dc:creator>
  <cp:lastModifiedBy>山田　竜輝</cp:lastModifiedBy>
  <cp:revision>70</cp:revision>
  <dcterms:created xsi:type="dcterms:W3CDTF">2021-12-03T10:21:13Z</dcterms:created>
  <dcterms:modified xsi:type="dcterms:W3CDTF">2021-12-11T09:11:52Z</dcterms:modified>
</cp:coreProperties>
</file>